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BACB645-D461-47E2-832F-E2C52D948B02}" type="datetimeFigureOut">
              <a:rPr lang="nl-NL" smtClean="0"/>
              <a:t>11-12-2013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0808954-685C-4CBC-9CAE-E1772C83B17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HOGER BEDRIJFSDIPLOMA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(</a:t>
            </a:r>
            <a:r>
              <a:rPr lang="nl-NL" dirty="0" err="1" smtClean="0"/>
              <a:t>HBd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dirty="0" smtClean="0"/>
          </a:p>
          <a:p>
            <a:r>
              <a:rPr lang="nl-NL" b="1" dirty="0" smtClean="0">
                <a:latin typeface="Algerian" panose="04020705040A02060702" pitchFamily="82" charset="0"/>
              </a:rPr>
              <a:t>27 november 2013</a:t>
            </a:r>
          </a:p>
          <a:p>
            <a:r>
              <a:rPr lang="nl-NL" b="1" dirty="0" smtClean="0">
                <a:latin typeface="Algerian" panose="04020705040A02060702" pitchFamily="82" charset="0"/>
              </a:rPr>
              <a:t>Leido</a:t>
            </a:r>
            <a:endParaRPr lang="nl-NL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HBd</a:t>
            </a:r>
            <a:r>
              <a:rPr lang="nl-NL" dirty="0" smtClean="0"/>
              <a:t> en meer details (3)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HBd’s</a:t>
            </a:r>
            <a:r>
              <a:rPr lang="nl-NL" dirty="0" smtClean="0"/>
              <a:t> binnen een sector vergelijken en ordenen</a:t>
            </a:r>
          </a:p>
          <a:p>
            <a:r>
              <a:rPr lang="nl-NL" dirty="0" smtClean="0"/>
              <a:t>Opnemen in register: koppeling aan Ad of Bachelor (waar mogelijk)</a:t>
            </a:r>
          </a:p>
          <a:p>
            <a:r>
              <a:rPr lang="nl-NL" dirty="0" smtClean="0"/>
              <a:t>Opnemen in register: mogelijkheden om daarna niveau 6 te behalen</a:t>
            </a:r>
          </a:p>
          <a:p>
            <a:r>
              <a:rPr lang="nl-NL" dirty="0" smtClean="0"/>
              <a:t>Opnemen in register: delen van een </a:t>
            </a:r>
            <a:r>
              <a:rPr lang="nl-NL" dirty="0" err="1" smtClean="0"/>
              <a:t>HBd</a:t>
            </a:r>
            <a:r>
              <a:rPr lang="nl-NL" dirty="0"/>
              <a:t> </a:t>
            </a:r>
            <a:r>
              <a:rPr lang="nl-NL" dirty="0" smtClean="0"/>
              <a:t>– </a:t>
            </a:r>
            <a:r>
              <a:rPr lang="nl-NL" dirty="0" err="1" smtClean="0"/>
              <a:t>HBc</a:t>
            </a:r>
            <a:r>
              <a:rPr lang="nl-NL" dirty="0" smtClean="0"/>
              <a:t>, branchediploma’s, enz.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322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HBd</a:t>
            </a:r>
            <a:r>
              <a:rPr lang="nl-NL" dirty="0" smtClean="0"/>
              <a:t> en meer details (4)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Aanbieders kunnen ook hogescholen zelf zijn (privaat en bekostigd)</a:t>
            </a:r>
          </a:p>
          <a:p>
            <a:r>
              <a:rPr lang="nl-NL" dirty="0" smtClean="0"/>
              <a:t>Ook mbo-instellingen / mix van mbo en hbo-aanbieders</a:t>
            </a:r>
          </a:p>
          <a:p>
            <a:r>
              <a:rPr lang="nl-NL" dirty="0" smtClean="0"/>
              <a:t>Meenemen in pilots rond flexibilisering</a:t>
            </a:r>
          </a:p>
          <a:p>
            <a:r>
              <a:rPr lang="nl-NL" dirty="0" smtClean="0"/>
              <a:t>Meenemen in CHAIN5 als apart netwerk (zeer veel aandacht voor! – status)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482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nu verder (1)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Stichting hiervoor</a:t>
            </a:r>
          </a:p>
          <a:p>
            <a:r>
              <a:rPr lang="nl-NL" dirty="0" smtClean="0"/>
              <a:t>Projectgroep</a:t>
            </a:r>
          </a:p>
          <a:p>
            <a:r>
              <a:rPr lang="nl-NL" dirty="0" smtClean="0"/>
              <a:t>Voortbouwen op bestaande documenten</a:t>
            </a:r>
          </a:p>
          <a:p>
            <a:r>
              <a:rPr lang="nl-NL" dirty="0" smtClean="0"/>
              <a:t>Opzetten van kader – criteria</a:t>
            </a:r>
          </a:p>
          <a:p>
            <a:r>
              <a:rPr lang="nl-NL" dirty="0" smtClean="0"/>
              <a:t>Benaderen arbeidsmarktpartijen</a:t>
            </a:r>
          </a:p>
          <a:p>
            <a:r>
              <a:rPr lang="nl-NL" dirty="0" smtClean="0"/>
              <a:t>Voorzichtig opbouwen…</a:t>
            </a:r>
          </a:p>
          <a:p>
            <a:r>
              <a:rPr lang="nl-NL" dirty="0" smtClean="0"/>
              <a:t>Bijeenkomsten met stakeholders over bepaalde thema: SSC / SSA / </a:t>
            </a:r>
          </a:p>
          <a:p>
            <a:r>
              <a:rPr lang="nl-NL" dirty="0" smtClean="0"/>
              <a:t>Onderdeel seminar 13 en 14 februari 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0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nu verder (2)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Pilot 2014-2015</a:t>
            </a:r>
          </a:p>
          <a:p>
            <a:r>
              <a:rPr lang="nl-NL" dirty="0" smtClean="0"/>
              <a:t>Geen kosten / inleg = halen en brengen bij sessies en werkgroepen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674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Toekomst</a:t>
            </a:r>
            <a:r>
              <a:rPr lang="nl-NL" smtClean="0"/>
              <a:t>… gedachten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NLQF</a:t>
            </a:r>
          </a:p>
          <a:p>
            <a:r>
              <a:rPr lang="nl-NL" dirty="0" smtClean="0"/>
              <a:t>Projecten nationaal en internationaal</a:t>
            </a:r>
          </a:p>
          <a:p>
            <a:r>
              <a:rPr lang="nl-NL" dirty="0" err="1" smtClean="0"/>
              <a:t>Proposals</a:t>
            </a:r>
            <a:r>
              <a:rPr lang="nl-NL" dirty="0" smtClean="0"/>
              <a:t> Erasmus+</a:t>
            </a:r>
          </a:p>
          <a:p>
            <a:r>
              <a:rPr lang="nl-NL" dirty="0" smtClean="0"/>
              <a:t>Seminars met andere landen (o.a. Duitsland en Vlaanderen)</a:t>
            </a:r>
          </a:p>
          <a:p>
            <a:r>
              <a:rPr lang="nl-NL" dirty="0" smtClean="0"/>
              <a:t>Koppelen aan strategische discussies, hier en in Europa (EC – VET e.d.)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25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aan de orde kan komen…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400" dirty="0"/>
              <a:t>Wat is een </a:t>
            </a:r>
            <a:r>
              <a:rPr lang="nl-NL" sz="2400" dirty="0" err="1"/>
              <a:t>HBd</a:t>
            </a:r>
            <a:r>
              <a:rPr lang="nl-NL" sz="2400" dirty="0"/>
              <a:t>… in grote lijnen</a:t>
            </a:r>
            <a:r>
              <a:rPr lang="nl-NL" sz="2400" dirty="0" smtClean="0"/>
              <a:t>…</a:t>
            </a:r>
            <a:br>
              <a:rPr lang="nl-NL" sz="2400" dirty="0" smtClean="0"/>
            </a:br>
            <a:endParaRPr lang="nl-NL" sz="2400" dirty="0"/>
          </a:p>
          <a:p>
            <a:r>
              <a:rPr lang="nl-NL" sz="2400" dirty="0" smtClean="0"/>
              <a:t>Waarom </a:t>
            </a:r>
            <a:r>
              <a:rPr lang="nl-NL" sz="2400" dirty="0"/>
              <a:t>nu</a:t>
            </a:r>
            <a:r>
              <a:rPr lang="nl-NL" sz="2400" dirty="0" smtClean="0"/>
              <a:t>?</a:t>
            </a:r>
            <a:br>
              <a:rPr lang="nl-NL" sz="2400" dirty="0" smtClean="0"/>
            </a:br>
            <a:endParaRPr lang="nl-NL" sz="2400" dirty="0"/>
          </a:p>
          <a:p>
            <a:r>
              <a:rPr lang="nl-NL" sz="2400" dirty="0"/>
              <a:t>Waarvoor zouden we het doen</a:t>
            </a:r>
            <a:r>
              <a:rPr lang="nl-NL" sz="2400" dirty="0" smtClean="0"/>
              <a:t>?</a:t>
            </a:r>
          </a:p>
          <a:p>
            <a:endParaRPr lang="nl-NL" sz="2400" dirty="0"/>
          </a:p>
          <a:p>
            <a:r>
              <a:rPr lang="nl-NL" sz="2400" dirty="0"/>
              <a:t>Voorbeelden van </a:t>
            </a:r>
            <a:r>
              <a:rPr lang="nl-NL" sz="2400" dirty="0" smtClean="0"/>
              <a:t>elders</a:t>
            </a:r>
          </a:p>
          <a:p>
            <a:endParaRPr lang="nl-NL" sz="2400" dirty="0"/>
          </a:p>
          <a:p>
            <a:r>
              <a:rPr lang="nl-NL" sz="2400" dirty="0"/>
              <a:t>Wat is een </a:t>
            </a:r>
            <a:r>
              <a:rPr lang="nl-NL" sz="2400" dirty="0" err="1"/>
              <a:t>HBd</a:t>
            </a:r>
            <a:r>
              <a:rPr lang="nl-NL" sz="2400" dirty="0"/>
              <a:t>… meer </a:t>
            </a:r>
            <a:r>
              <a:rPr lang="nl-NL" sz="2400" dirty="0" smtClean="0"/>
              <a:t>details</a:t>
            </a:r>
          </a:p>
          <a:p>
            <a:endParaRPr lang="nl-NL" sz="2400" dirty="0"/>
          </a:p>
          <a:p>
            <a:r>
              <a:rPr lang="nl-NL" sz="2400" dirty="0"/>
              <a:t>Hoe dit aan te </a:t>
            </a:r>
            <a:r>
              <a:rPr lang="nl-NL" sz="2400" dirty="0" smtClean="0"/>
              <a:t>pakken…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797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een </a:t>
            </a:r>
            <a:r>
              <a:rPr lang="nl-NL" dirty="0" err="1" smtClean="0"/>
              <a:t>HBd</a:t>
            </a:r>
            <a:r>
              <a:rPr lang="nl-NL" dirty="0" smtClean="0"/>
              <a:t>… in grote lijnen – als denkkader…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Kwalificatie op niveau </a:t>
            </a:r>
            <a:r>
              <a:rPr lang="nl-NL" dirty="0" smtClean="0"/>
              <a:t>5 </a:t>
            </a:r>
            <a:r>
              <a:rPr lang="nl-NL" dirty="0" smtClean="0"/>
              <a:t>van </a:t>
            </a:r>
            <a:r>
              <a:rPr lang="nl-NL" dirty="0" smtClean="0"/>
              <a:t>het </a:t>
            </a:r>
            <a:r>
              <a:rPr lang="nl-NL" dirty="0" smtClean="0"/>
              <a:t>NLQF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Niet-formeel (niet vallend onder de NVAO)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Lijkt op een Ad</a:t>
            </a:r>
            <a:r>
              <a:rPr lang="nl-NL" dirty="0" smtClean="0"/>
              <a:t>… om te </a:t>
            </a:r>
            <a:r>
              <a:rPr lang="nl-NL" dirty="0" err="1" smtClean="0"/>
              <a:t>beginnnen</a:t>
            </a:r>
            <a:r>
              <a:rPr lang="nl-NL" dirty="0" smtClean="0"/>
              <a:t>…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Niet per se: hogeschool / bachelor</a:t>
            </a:r>
          </a:p>
          <a:p>
            <a:endParaRPr lang="nl-NL" dirty="0" smtClean="0"/>
          </a:p>
          <a:p>
            <a:r>
              <a:rPr lang="nl-NL" dirty="0" smtClean="0"/>
              <a:t>Uitgaande van werk / bedrijf / functie / persoon / ontwikkeling</a:t>
            </a:r>
          </a:p>
          <a:p>
            <a:endParaRPr lang="nl-NL" dirty="0" smtClean="0"/>
          </a:p>
          <a:p>
            <a:r>
              <a:rPr lang="nl-NL" dirty="0" smtClean="0"/>
              <a:t>Gebaseerd op ‘</a:t>
            </a:r>
            <a:r>
              <a:rPr lang="nl-NL" dirty="0" err="1" smtClean="0"/>
              <a:t>learning</a:t>
            </a:r>
            <a:r>
              <a:rPr lang="nl-NL" dirty="0" smtClean="0"/>
              <a:t> </a:t>
            </a:r>
            <a:r>
              <a:rPr lang="nl-NL" dirty="0" err="1" smtClean="0"/>
              <a:t>outcomes</a:t>
            </a:r>
            <a:r>
              <a:rPr lang="nl-NL" dirty="0" smtClean="0"/>
              <a:t>’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58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nu… (1)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dirty="0" smtClean="0"/>
          </a:p>
          <a:p>
            <a:r>
              <a:rPr lang="nl-NL" dirty="0" smtClean="0"/>
              <a:t>Vroeger: </a:t>
            </a:r>
            <a:r>
              <a:rPr lang="nl-NL" dirty="0" smtClean="0"/>
              <a:t>‘Ja., onze </a:t>
            </a:r>
            <a:r>
              <a:rPr lang="nl-NL" dirty="0" smtClean="0"/>
              <a:t>opleiding is hbo-niveau…’</a:t>
            </a:r>
          </a:p>
          <a:p>
            <a:endParaRPr lang="nl-NL" dirty="0" smtClean="0"/>
          </a:p>
          <a:p>
            <a:r>
              <a:rPr lang="nl-NL" dirty="0" smtClean="0"/>
              <a:t>Nu: NLQF als meetlat – met een eigen kader</a:t>
            </a:r>
          </a:p>
          <a:p>
            <a:endParaRPr lang="nl-NL" dirty="0" smtClean="0"/>
          </a:p>
          <a:p>
            <a:r>
              <a:rPr lang="nl-NL" dirty="0" smtClean="0"/>
              <a:t>Hogescholen hebben nu hun Ad op 5, met duidelijke </a:t>
            </a:r>
            <a:r>
              <a:rPr lang="nl-NL" dirty="0" smtClean="0"/>
              <a:t>kenmerken…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Andere aanbieders hebben </a:t>
            </a:r>
            <a:r>
              <a:rPr lang="nl-NL" dirty="0" smtClean="0"/>
              <a:t>allemaal hun eigen kwalificaties </a:t>
            </a:r>
            <a:r>
              <a:rPr lang="nl-NL" dirty="0" smtClean="0"/>
              <a:t>op 5… en heeft die groep ook een naam, als ze duidelijke kenmerken hebben?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50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nu… (2)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dirty="0" smtClean="0"/>
          </a:p>
          <a:p>
            <a:r>
              <a:rPr lang="nl-NL" dirty="0" smtClean="0"/>
              <a:t>NVAO </a:t>
            </a:r>
            <a:r>
              <a:rPr lang="nl-NL" dirty="0" smtClean="0"/>
              <a:t>en OCW: Ad is geen bedrijfsopleiding en omgekeerd</a:t>
            </a:r>
          </a:p>
          <a:p>
            <a:endParaRPr lang="nl-NL" dirty="0" smtClean="0"/>
          </a:p>
          <a:p>
            <a:r>
              <a:rPr lang="nl-NL" dirty="0" smtClean="0"/>
              <a:t>Rol van level 5 wordt steeds belangrijker rond </a:t>
            </a:r>
            <a:r>
              <a:rPr lang="nl-NL" dirty="0" err="1" smtClean="0"/>
              <a:t>levenlang</a:t>
            </a:r>
            <a:r>
              <a:rPr lang="nl-NL" dirty="0" smtClean="0"/>
              <a:t> leren (breukvlak 4 en 6 / VET-HE)</a:t>
            </a:r>
          </a:p>
          <a:p>
            <a:endParaRPr lang="nl-NL" dirty="0" smtClean="0"/>
          </a:p>
          <a:p>
            <a:r>
              <a:rPr lang="nl-NL" dirty="0" err="1" smtClean="0"/>
              <a:t>Cedefop</a:t>
            </a:r>
            <a:r>
              <a:rPr lang="nl-NL" dirty="0" smtClean="0"/>
              <a:t> onderzoek naar level </a:t>
            </a:r>
            <a:r>
              <a:rPr lang="nl-NL" dirty="0" smtClean="0"/>
              <a:t>5 (eind december): verscheidenheid aan aanbieders en type kwalificaties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CHAIN5 (</a:t>
            </a:r>
            <a:r>
              <a:rPr lang="nl-NL" dirty="0" err="1" smtClean="0"/>
              <a:t>europees</a:t>
            </a:r>
            <a:r>
              <a:rPr lang="nl-NL" dirty="0" smtClean="0"/>
              <a:t> netwerk m.b.t. level 5)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Invoering </a:t>
            </a:r>
            <a:r>
              <a:rPr lang="nl-NL" dirty="0" smtClean="0"/>
              <a:t>‘</a:t>
            </a:r>
            <a:r>
              <a:rPr lang="nl-NL" dirty="0" err="1" smtClean="0"/>
              <a:t>Associate</a:t>
            </a:r>
            <a:r>
              <a:rPr lang="nl-NL" dirty="0" smtClean="0"/>
              <a:t>’ </a:t>
            </a:r>
            <a:r>
              <a:rPr lang="nl-NL" dirty="0" smtClean="0"/>
              <a:t>in Europees hoger onderwijs + verdere uitbouw </a:t>
            </a:r>
            <a:r>
              <a:rPr lang="nl-NL" dirty="0" smtClean="0"/>
              <a:t>EQF (2015)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646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Waarom zouden we het doen…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Commissie </a:t>
            </a:r>
            <a:r>
              <a:rPr lang="nl-NL" dirty="0" err="1" smtClean="0"/>
              <a:t>Rinnooy</a:t>
            </a:r>
            <a:r>
              <a:rPr lang="nl-NL" dirty="0" smtClean="0"/>
              <a:t> Kan: flexibiliseren van onderwijs aan volwassenen (ook herkenbaarheid nodig bij niet-formeel…) / modulaire insteek vergroten (mixen formeel en niet-formeel)</a:t>
            </a:r>
          </a:p>
          <a:p>
            <a:endParaRPr lang="nl-NL" dirty="0" smtClean="0"/>
          </a:p>
          <a:p>
            <a:r>
              <a:rPr lang="nl-NL" dirty="0" smtClean="0"/>
              <a:t>Focus op efficiënte leerwegen (geld en scholing in deze tijd) / formeel gevolgd door niet-formeel / mbo-4 + niet-formeel / invoering Ad + post-Ad</a:t>
            </a:r>
          </a:p>
          <a:p>
            <a:endParaRPr lang="nl-NL" dirty="0" smtClean="0"/>
          </a:p>
          <a:p>
            <a:r>
              <a:rPr lang="nl-NL" dirty="0" smtClean="0"/>
              <a:t>Speerpuntenbeleid hogescholen loopt niet altijd gelijk op met vraag werkgevers</a:t>
            </a:r>
          </a:p>
          <a:p>
            <a:endParaRPr lang="nl-NL" dirty="0"/>
          </a:p>
          <a:p>
            <a:r>
              <a:rPr lang="nl-NL" dirty="0" smtClean="0"/>
              <a:t>Op termijn </a:t>
            </a:r>
            <a:r>
              <a:rPr lang="nl-NL" dirty="0" err="1" smtClean="0"/>
              <a:t>HBd</a:t>
            </a:r>
            <a:r>
              <a:rPr lang="nl-NL" dirty="0" smtClean="0"/>
              <a:t> als type </a:t>
            </a:r>
            <a:r>
              <a:rPr lang="nl-NL" dirty="0" smtClean="0"/>
              <a:t>opgenomen in </a:t>
            </a:r>
            <a:r>
              <a:rPr lang="nl-NL" dirty="0" smtClean="0"/>
              <a:t>het NLQF…?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78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Voorbeelden…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000" dirty="0" smtClean="0"/>
              <a:t>Engeland: FD en HND</a:t>
            </a:r>
            <a:br>
              <a:rPr lang="nl-NL" sz="2000" dirty="0" smtClean="0"/>
            </a:br>
            <a:endParaRPr lang="nl-NL" sz="2000" dirty="0" smtClean="0"/>
          </a:p>
          <a:p>
            <a:r>
              <a:rPr lang="nl-NL" sz="2000" dirty="0" smtClean="0"/>
              <a:t>Vlaanderen: beroeps- en onderwijs-kwalificaties</a:t>
            </a:r>
            <a:br>
              <a:rPr lang="nl-NL" sz="2000" dirty="0" smtClean="0"/>
            </a:br>
            <a:endParaRPr lang="nl-NL" sz="2000" dirty="0" smtClean="0"/>
          </a:p>
          <a:p>
            <a:r>
              <a:rPr lang="nl-NL" sz="2000" dirty="0" smtClean="0"/>
              <a:t>Duitsland: VET ook op 5 en 6 en…</a:t>
            </a:r>
          </a:p>
          <a:p>
            <a:endParaRPr lang="nl-NL" sz="2000" dirty="0"/>
          </a:p>
          <a:p>
            <a:r>
              <a:rPr lang="nl-NL" sz="2000" dirty="0" smtClean="0"/>
              <a:t>Ierland: 1 beoordelingsorganisatie voor formeel + niet-formeel</a:t>
            </a:r>
          </a:p>
          <a:p>
            <a:endParaRPr lang="nl-NL" sz="2000" dirty="0" smtClean="0"/>
          </a:p>
          <a:p>
            <a:r>
              <a:rPr lang="nl-NL" sz="2000" dirty="0" smtClean="0"/>
              <a:t>Schotland: Invloed </a:t>
            </a:r>
            <a:r>
              <a:rPr lang="nl-NL" sz="2000" dirty="0" err="1" smtClean="0"/>
              <a:t>Scottish</a:t>
            </a:r>
            <a:r>
              <a:rPr lang="nl-NL" sz="2000" dirty="0" smtClean="0"/>
              <a:t> </a:t>
            </a:r>
            <a:r>
              <a:rPr lang="nl-NL" sz="2000" dirty="0" err="1" smtClean="0"/>
              <a:t>Qualifications</a:t>
            </a:r>
            <a:r>
              <a:rPr lang="nl-NL" sz="2000" dirty="0" smtClean="0"/>
              <a:t> </a:t>
            </a:r>
            <a:r>
              <a:rPr lang="nl-NL" sz="2000" dirty="0" err="1" smtClean="0"/>
              <a:t>Authority</a:t>
            </a:r>
            <a:r>
              <a:rPr lang="nl-NL" sz="2000" dirty="0" smtClean="0"/>
              <a:t> (met HND naar een professionele Bachelor</a:t>
            </a:r>
            <a:r>
              <a:rPr lang="nl-NL" sz="2000" dirty="0" smtClean="0"/>
              <a:t>…)</a:t>
            </a:r>
            <a:endParaRPr lang="nl-NL" sz="2000" dirty="0" smtClean="0"/>
          </a:p>
          <a:p>
            <a:endParaRPr lang="nl-NL" sz="2000" dirty="0"/>
          </a:p>
          <a:p>
            <a:r>
              <a:rPr lang="nl-NL" sz="2000" dirty="0" smtClean="0"/>
              <a:t>Aandacht voor </a:t>
            </a:r>
            <a:r>
              <a:rPr lang="nl-NL" sz="2000" dirty="0" err="1" smtClean="0"/>
              <a:t>Apprenticeships</a:t>
            </a:r>
            <a:r>
              <a:rPr lang="nl-NL" sz="2000" dirty="0" smtClean="0"/>
              <a:t> (duaal – </a:t>
            </a:r>
            <a:r>
              <a:rPr lang="nl-NL" sz="2000" dirty="0" err="1" smtClean="0"/>
              <a:t>work-based</a:t>
            </a:r>
            <a:r>
              <a:rPr lang="nl-NL" sz="2000" dirty="0" smtClean="0"/>
              <a:t> </a:t>
            </a:r>
            <a:r>
              <a:rPr lang="nl-NL" sz="2000" dirty="0" err="1" smtClean="0"/>
              <a:t>learning</a:t>
            </a:r>
            <a:r>
              <a:rPr lang="nl-NL" sz="2000" dirty="0" smtClean="0"/>
              <a:t>)</a:t>
            </a:r>
            <a:br>
              <a:rPr lang="nl-NL" sz="2000" dirty="0" smtClean="0"/>
            </a:br>
            <a:endParaRPr lang="nl-NL" sz="2000" dirty="0" smtClean="0"/>
          </a:p>
          <a:p>
            <a:r>
              <a:rPr lang="nl-NL" sz="2000" dirty="0" smtClean="0"/>
              <a:t>Algemeen: SCHE in hoger onderwijs / aandacht voor ‘mbo-hbo en doorloop’, </a:t>
            </a:r>
            <a:r>
              <a:rPr lang="nl-NL" sz="2000" dirty="0" err="1" smtClean="0"/>
              <a:t>learning</a:t>
            </a:r>
            <a:r>
              <a:rPr lang="nl-NL" sz="2000" dirty="0" smtClean="0"/>
              <a:t> </a:t>
            </a:r>
            <a:r>
              <a:rPr lang="nl-NL" sz="2000" dirty="0" err="1" smtClean="0"/>
              <a:t>outcomes</a:t>
            </a:r>
            <a:r>
              <a:rPr lang="nl-NL" sz="2000" dirty="0" smtClean="0"/>
              <a:t> en Validatie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1584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HBd</a:t>
            </a:r>
            <a:r>
              <a:rPr lang="nl-NL" dirty="0" smtClean="0"/>
              <a:t> en meer details (1)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Denkraam</a:t>
            </a:r>
            <a:r>
              <a:rPr lang="nl-NL" dirty="0" smtClean="0"/>
              <a:t>…:</a:t>
            </a:r>
            <a:endParaRPr lang="nl-NL" dirty="0" smtClean="0"/>
          </a:p>
          <a:p>
            <a:r>
              <a:rPr lang="nl-NL" dirty="0" smtClean="0"/>
              <a:t>Level 5 en geen Ad</a:t>
            </a:r>
          </a:p>
          <a:p>
            <a:r>
              <a:rPr lang="nl-NL" dirty="0" smtClean="0"/>
              <a:t>Tweejarig programma voor </a:t>
            </a:r>
            <a:r>
              <a:rPr lang="nl-NL" dirty="0" err="1" smtClean="0"/>
              <a:t>HBd</a:t>
            </a:r>
            <a:r>
              <a:rPr lang="nl-NL" dirty="0" smtClean="0"/>
              <a:t> als basis – discussie over het bepalen van de studielast</a:t>
            </a:r>
          </a:p>
          <a:p>
            <a:r>
              <a:rPr lang="nl-NL" dirty="0" smtClean="0"/>
              <a:t>Smallere kwalificaties: </a:t>
            </a:r>
            <a:r>
              <a:rPr lang="nl-NL" dirty="0" err="1" smtClean="0"/>
              <a:t>HBc</a:t>
            </a:r>
            <a:r>
              <a:rPr lang="nl-NL" dirty="0" smtClean="0"/>
              <a:t> of bedrijfsopleidingen</a:t>
            </a:r>
          </a:p>
          <a:p>
            <a:r>
              <a:rPr lang="nl-NL" dirty="0" smtClean="0"/>
              <a:t>In principe een </a:t>
            </a:r>
            <a:r>
              <a:rPr lang="nl-NL" dirty="0" err="1" smtClean="0"/>
              <a:t>gedualiseerd</a:t>
            </a:r>
            <a:r>
              <a:rPr lang="nl-NL" dirty="0" smtClean="0"/>
              <a:t> traject (nieuwe LLL-variant / mix van duaal en deeltijd)</a:t>
            </a:r>
          </a:p>
          <a:p>
            <a:r>
              <a:rPr lang="nl-NL" dirty="0" smtClean="0"/>
              <a:t>Uitgaande van de wensen, mogelijkheden en kansen binnen het werkveld – zodanig breed te typeren dat het een </a:t>
            </a:r>
            <a:r>
              <a:rPr lang="nl-NL" dirty="0" err="1" smtClean="0"/>
              <a:t>HBd</a:t>
            </a:r>
            <a:r>
              <a:rPr lang="nl-NL" dirty="0" smtClean="0"/>
              <a:t>-stempel rechtvaardigt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958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HBd</a:t>
            </a:r>
            <a:r>
              <a:rPr lang="nl-NL" dirty="0" smtClean="0"/>
              <a:t> en meer details (2)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Aanbod onderverdeeld </a:t>
            </a:r>
            <a:r>
              <a:rPr lang="nl-NL" dirty="0" smtClean="0"/>
              <a:t>in </a:t>
            </a:r>
            <a:r>
              <a:rPr lang="nl-NL" dirty="0" smtClean="0"/>
              <a:t>sectoren (werkveld)</a:t>
            </a:r>
            <a:endParaRPr lang="nl-NL" dirty="0" smtClean="0"/>
          </a:p>
          <a:p>
            <a:r>
              <a:rPr lang="nl-NL" dirty="0" err="1" smtClean="0"/>
              <a:t>HBd</a:t>
            </a:r>
            <a:r>
              <a:rPr lang="nl-NL" dirty="0" smtClean="0"/>
              <a:t> in register per </a:t>
            </a:r>
            <a:r>
              <a:rPr lang="nl-NL" dirty="0" smtClean="0"/>
              <a:t>sector opgenomen</a:t>
            </a:r>
            <a:endParaRPr lang="nl-NL" dirty="0" smtClean="0"/>
          </a:p>
          <a:p>
            <a:r>
              <a:rPr lang="nl-NL" dirty="0" smtClean="0"/>
              <a:t>Gekoppeld aan en geborgd door relevante en erkende </a:t>
            </a:r>
            <a:r>
              <a:rPr lang="nl-NL" dirty="0" smtClean="0"/>
              <a:t>werkveldpartijen – is essentieel kenmerk voor het </a:t>
            </a:r>
            <a:r>
              <a:rPr lang="nl-NL" dirty="0" err="1" smtClean="0"/>
              <a:t>HBd</a:t>
            </a:r>
            <a:endParaRPr lang="nl-NL" dirty="0" smtClean="0"/>
          </a:p>
          <a:p>
            <a:r>
              <a:rPr lang="nl-NL" dirty="0" smtClean="0"/>
              <a:t>Overleg aanbieders-afnemers in een Sector Skills Council</a:t>
            </a:r>
          </a:p>
          <a:p>
            <a:r>
              <a:rPr lang="nl-NL" dirty="0" smtClean="0"/>
              <a:t>Elk jaar twee overleggen per SSC – resulterend in een Sector Skills Agreement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963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1582</TotalTime>
  <Words>585</Words>
  <Application>Microsoft Office PowerPoint</Application>
  <PresentationFormat>Diavoorstelling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NewsPrint</vt:lpstr>
      <vt:lpstr>HOGER BEDRIJFSDIPLOMA (HBd)</vt:lpstr>
      <vt:lpstr>Wat aan de orde kan komen…</vt:lpstr>
      <vt:lpstr>Wat is een HBd… in grote lijnen – als denkkader…</vt:lpstr>
      <vt:lpstr>Waarom nu… (1)</vt:lpstr>
      <vt:lpstr>Waarom nu… (2)</vt:lpstr>
      <vt:lpstr>Waarom zouden we het doen…</vt:lpstr>
      <vt:lpstr>Voorbeelden…</vt:lpstr>
      <vt:lpstr>HBd en meer details (1)</vt:lpstr>
      <vt:lpstr>HBd en meer details (2)</vt:lpstr>
      <vt:lpstr>HBd en meer details (3)</vt:lpstr>
      <vt:lpstr>HBd en meer details (4)</vt:lpstr>
      <vt:lpstr>Hoe nu verder (1)</vt:lpstr>
      <vt:lpstr>Hoe nu verder (2)</vt:lpstr>
      <vt:lpstr>Toekomst… gedachten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HOGER BEDRIJFSDIPLOMA (HBd)</dc:title>
  <dc:creator>Hans Daale</dc:creator>
  <cp:lastModifiedBy>Hans Daale</cp:lastModifiedBy>
  <cp:revision>19</cp:revision>
  <dcterms:created xsi:type="dcterms:W3CDTF">2013-11-25T20:46:20Z</dcterms:created>
  <dcterms:modified xsi:type="dcterms:W3CDTF">2013-12-11T11:23:39Z</dcterms:modified>
</cp:coreProperties>
</file>